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
  </p:notesMasterIdLst>
  <p:sldIdLst>
    <p:sldId id="410" r:id="rId2"/>
    <p:sldId id="411" r:id="rId3"/>
    <p:sldId id="412"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C4"/>
    <a:srgbClr val="FF9109"/>
    <a:srgbClr val="E6F1FB"/>
    <a:srgbClr val="C9D3E4"/>
    <a:srgbClr val="EBF9FF"/>
    <a:srgbClr val="CAEDF9"/>
    <a:srgbClr val="B3E2D4"/>
    <a:srgbClr val="E3F2EC"/>
    <a:srgbClr val="C6DEA7"/>
    <a:srgbClr val="E7F4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34" autoAdjust="0"/>
    <p:restoredTop sz="96058"/>
  </p:normalViewPr>
  <p:slideViewPr>
    <p:cSldViewPr snapToGrid="0" snapToObjects="1">
      <p:cViewPr varScale="1">
        <p:scale>
          <a:sx n="108" d="100"/>
          <a:sy n="108" d="100"/>
        </p:scale>
        <p:origin x="408"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9/19/2024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pt.smartsheet.com/try-it?trp=58102"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Ondas abstratas em 3D com gradiente de cor">
            <a:extLst>
              <a:ext uri="{FF2B5EF4-FFF2-40B4-BE49-F238E27FC236}">
                <a16:creationId xmlns:a16="http://schemas.microsoft.com/office/drawing/2014/main" id="{EA207822-7E40-0CA0-890B-1170B22937B2}"/>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9017"/>
            <a:ext cx="12192000" cy="6858000"/>
          </a:xfrm>
          <a:prstGeom prst="rect">
            <a:avLst/>
          </a:prstGeom>
          <a:gradFill>
            <a:gsLst>
              <a:gs pos="49000">
                <a:schemeClr val="bg2">
                  <a:lumMod val="0"/>
                  <a:lumOff val="100000"/>
                  <a:alpha val="64000"/>
                </a:schemeClr>
              </a:gs>
              <a:gs pos="87000">
                <a:schemeClr val="bg2"/>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a:extLst>
              <a:ext uri="{FF2B5EF4-FFF2-40B4-BE49-F238E27FC236}">
                <a16:creationId xmlns:a16="http://schemas.microsoft.com/office/drawing/2014/main" id="{47F661F8-6346-6856-3C72-9A35EB6DDF91}"/>
              </a:ext>
            </a:extLst>
          </p:cNvPr>
          <p:cNvSpPr txBox="1"/>
          <p:nvPr/>
        </p:nvSpPr>
        <p:spPr>
          <a:xfrm>
            <a:off x="249647" y="282533"/>
            <a:ext cx="4690101" cy="1077218"/>
          </a:xfrm>
          <a:prstGeom prst="rect">
            <a:avLst/>
          </a:prstGeom>
          <a:noFill/>
          <a:effectLst/>
        </p:spPr>
        <p:txBody>
          <a:bodyPr wrap="square" rtlCol="0">
            <a:spAutoFit/>
          </a:bodyPr>
          <a:lstStyle/>
          <a:p>
            <a:pPr rtl="0"/>
            <a:r>
              <a:rPr lang="pt-BR" sz="3200" b="1" dirty="0">
                <a:solidFill>
                  <a:schemeClr val="tx1">
                    <a:lumMod val="65000"/>
                    <a:lumOff val="35000"/>
                  </a:schemeClr>
                </a:solidFill>
                <a:latin typeface="Century Gothic" panose="020B0502020202020204" pitchFamily="34" charset="0"/>
              </a:rPr>
              <a:t>Modelo de KPIs de Balanced Scorecard</a:t>
            </a:r>
          </a:p>
        </p:txBody>
      </p:sp>
      <p:pic>
        <p:nvPicPr>
          <p:cNvPr id="96" name="Picture 95">
            <a:hlinkClick r:id="rId4"/>
            <a:extLst>
              <a:ext uri="{FF2B5EF4-FFF2-40B4-BE49-F238E27FC236}">
                <a16:creationId xmlns:a16="http://schemas.microsoft.com/office/drawing/2014/main" id="{C152C161-E341-DC2C-EBAE-2F796425F2BA}"/>
              </a:ext>
            </a:extLst>
          </p:cNvPr>
          <p:cNvPicPr>
            <a:picLocks noChangeAspect="1"/>
          </p:cNvPicPr>
          <p:nvPr/>
        </p:nvPicPr>
        <p:blipFill>
          <a:blip r:embed="rId5"/>
          <a:srcRect/>
          <a:stretch/>
        </p:blipFill>
        <p:spPr>
          <a:xfrm>
            <a:off x="7699738" y="310605"/>
            <a:ext cx="4170545" cy="829501"/>
          </a:xfrm>
          <a:prstGeom prst="rect">
            <a:avLst/>
          </a:prstGeom>
        </p:spPr>
      </p:pic>
      <p:sp>
        <p:nvSpPr>
          <p:cNvPr id="97" name="TextBox 96">
            <a:extLst>
              <a:ext uri="{FF2B5EF4-FFF2-40B4-BE49-F238E27FC236}">
                <a16:creationId xmlns:a16="http://schemas.microsoft.com/office/drawing/2014/main" id="{4E105DD8-6227-B38C-F84F-88CDE08434E9}"/>
              </a:ext>
            </a:extLst>
          </p:cNvPr>
          <p:cNvSpPr txBox="1"/>
          <p:nvPr/>
        </p:nvSpPr>
        <p:spPr>
          <a:xfrm>
            <a:off x="293144" y="1419825"/>
            <a:ext cx="4558256" cy="5043175"/>
          </a:xfrm>
          <a:prstGeom prst="rect">
            <a:avLst/>
          </a:prstGeom>
          <a:noFill/>
        </p:spPr>
        <p:txBody>
          <a:bodyPr wrap="square" rtlCol="0">
            <a:spAutoFit/>
          </a:bodyPr>
          <a:lstStyle/>
          <a:p>
            <a:pPr algn="l" rtl="0">
              <a:lnSpc>
                <a:spcPct val="130000"/>
              </a:lnSpc>
              <a:spcBef>
                <a:spcPts val="0"/>
              </a:spcBef>
              <a:spcAft>
                <a:spcPts val="0"/>
              </a:spcAft>
            </a:pPr>
            <a:r>
              <a:rPr lang="pt-BR" sz="1200" b="1" i="0" u="none" strike="noStrike" dirty="0">
                <a:solidFill>
                  <a:srgbClr val="000000"/>
                </a:solidFill>
                <a:effectLst/>
                <a:latin typeface="Century Gothic" panose="020B0502020202020204" pitchFamily="34" charset="0"/>
              </a:rPr>
              <a:t>Quando usar este modelo</a:t>
            </a:r>
            <a:r>
              <a:rPr lang="pt-BR" sz="1200" i="0" u="none" strike="noStrike" dirty="0">
                <a:solidFill>
                  <a:srgbClr val="000000"/>
                </a:solidFill>
                <a:effectLst/>
                <a:latin typeface="Century Gothic" panose="020B0502020202020204" pitchFamily="34" charset="0"/>
              </a:rPr>
              <a:t>: este modelo de Balanced Scorecard (Indicadores Balanceados de Desempenho) é adaptado para organizações que visam estabelecer e comunicar metas e KPIs claros em diferentes áreas de negócios. O modelo é especialmente útil em sessões de planejamento estratégico nas quais os líderes podem definir e alinhar a visão deles com resultados mensuráveis. Equipes de todos os níveis podem usar este modelo para garantir que seus objetivos apoiem o rumo geral da organização.</a:t>
            </a:r>
          </a:p>
          <a:p>
            <a:pPr algn="l" rtl="0">
              <a:lnSpc>
                <a:spcPct val="130000"/>
              </a:lnSpc>
              <a:spcBef>
                <a:spcPts val="0"/>
              </a:spcBef>
              <a:spcAft>
                <a:spcPts val="0"/>
              </a:spcAft>
            </a:pPr>
            <a:endParaRPr lang="en-US" sz="1200" i="0" u="none" strike="noStrike" dirty="0">
              <a:solidFill>
                <a:srgbClr val="000000"/>
              </a:solidFill>
              <a:effectLst/>
              <a:latin typeface="Century Gothic" panose="020B0502020202020204" pitchFamily="34" charset="0"/>
            </a:endParaRPr>
          </a:p>
          <a:p>
            <a:pPr algn="l" rtl="0">
              <a:lnSpc>
                <a:spcPct val="130000"/>
              </a:lnSpc>
              <a:spcBef>
                <a:spcPts val="0"/>
              </a:spcBef>
              <a:spcAft>
                <a:spcPts val="0"/>
              </a:spcAft>
            </a:pPr>
            <a:r>
              <a:rPr lang="pt-BR" sz="1200" b="1" i="0" u="none" strike="noStrike" dirty="0">
                <a:solidFill>
                  <a:srgbClr val="000000"/>
                </a:solidFill>
                <a:effectLst/>
                <a:latin typeface="Century Gothic" panose="020B0502020202020204" pitchFamily="34" charset="0"/>
              </a:rPr>
              <a:t>Recursos interessantes do modelo</a:t>
            </a:r>
            <a:r>
              <a:rPr lang="pt-BR" sz="1200" i="0" u="none" strike="noStrike" dirty="0">
                <a:solidFill>
                  <a:srgbClr val="000000"/>
                </a:solidFill>
                <a:effectLst/>
                <a:latin typeface="Century Gothic" panose="020B0502020202020204" pitchFamily="34" charset="0"/>
              </a:rPr>
              <a:t>: este modelo apresenta quatro blocos coloridos distintos que representam as principais áreas de um Balanced Scorecard: financeiro, cliente, processos internos e inovação e aprendizado. Cada bloco oferece espaço para adicionar metas e as respectivas medidas, vinculando os KPIs aos resultados desejados. O centro do modelo é reservado para uma declaração da visão, que une todas as áreas e reforça a intenção estratégica por trás das metas e medidas.</a:t>
            </a:r>
          </a:p>
        </p:txBody>
      </p:sp>
      <p:pic>
        <p:nvPicPr>
          <p:cNvPr id="98" name="Picture 97">
            <a:extLst>
              <a:ext uri="{FF2B5EF4-FFF2-40B4-BE49-F238E27FC236}">
                <a16:creationId xmlns:a16="http://schemas.microsoft.com/office/drawing/2014/main" id="{C25387AD-7B1E-DB01-C31B-24700291BE16}"/>
              </a:ext>
            </a:extLst>
          </p:cNvPr>
          <p:cNvPicPr>
            <a:picLocks noChangeAspect="1"/>
          </p:cNvPicPr>
          <p:nvPr/>
        </p:nvPicPr>
        <p:blipFill>
          <a:blip r:embed="rId6"/>
          <a:srcRect/>
          <a:stretch/>
        </p:blipFill>
        <p:spPr>
          <a:xfrm>
            <a:off x="5066250" y="1881993"/>
            <a:ext cx="6801311" cy="3825737"/>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312569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Ondas abstratas em 3D com gradiente de cor">
            <a:extLst>
              <a:ext uri="{FF2B5EF4-FFF2-40B4-BE49-F238E27FC236}">
                <a16:creationId xmlns:a16="http://schemas.microsoft.com/office/drawing/2014/main" id="{EA207822-7E40-0CA0-890B-1170B22937B2}"/>
              </a:ext>
            </a:extLst>
          </p:cNvPr>
          <p:cNvPicPr>
            <a:picLocks noChangeAspect="1"/>
          </p:cNvPicPr>
          <p:nvPr/>
        </p:nvPicPr>
        <p:blipFill>
          <a:blip r:embed="rId2" cstate="email">
            <a:grayscl/>
            <a:alphaModFix amt="86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3"/>
            <a:ext cx="12192000" cy="6871255"/>
          </a:xfrm>
          <a:prstGeom prst="rect">
            <a:avLst/>
          </a:prstGeom>
          <a:gradFill>
            <a:gsLst>
              <a:gs pos="49000">
                <a:schemeClr val="bg2">
                  <a:lumMod val="0"/>
                  <a:lumOff val="100000"/>
                  <a:alpha val="64000"/>
                </a:schemeClr>
              </a:gs>
              <a:gs pos="87000">
                <a:schemeClr val="bg2">
                  <a:alpha val="9100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0" name="Table 19">
            <a:extLst>
              <a:ext uri="{FF2B5EF4-FFF2-40B4-BE49-F238E27FC236}">
                <a16:creationId xmlns:a16="http://schemas.microsoft.com/office/drawing/2014/main" id="{8343EBAD-8D60-C4F4-1678-35BEBC824B1C}"/>
              </a:ext>
            </a:extLst>
          </p:cNvPr>
          <p:cNvGraphicFramePr>
            <a:graphicFrameLocks noGrp="1"/>
          </p:cNvGraphicFramePr>
          <p:nvPr>
            <p:extLst>
              <p:ext uri="{D42A27DB-BD31-4B8C-83A1-F6EECF244321}">
                <p14:modId xmlns:p14="http://schemas.microsoft.com/office/powerpoint/2010/main" val="3677748647"/>
              </p:ext>
            </p:extLst>
          </p:nvPr>
        </p:nvGraphicFramePr>
        <p:xfrm>
          <a:off x="4247356" y="190752"/>
          <a:ext cx="3697288" cy="2370890"/>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rtl="0" fontAlgn="ctr"/>
                      <a:r>
                        <a:rPr lang="pt-BR" sz="1800" u="none" strike="noStrike">
                          <a:effectLst/>
                          <a:latin typeface="Century Gothic" panose="020B0502020202020204" pitchFamily="34" charset="0"/>
                        </a:rPr>
                        <a:t>FINANCEIRO</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6DEA7"/>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rtl="0" fontAlgn="t"/>
                      <a:r>
                        <a:rPr lang="pt-BR" sz="1600" u="none" strike="noStrike">
                          <a:solidFill>
                            <a:schemeClr val="bg2"/>
                          </a:solidFill>
                          <a:effectLst/>
                          <a:latin typeface="Courier" pitchFamily="2" charset="0"/>
                        </a:rPr>
                        <a:t>perspectiva</a:t>
                      </a: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57175">
                <a:tc>
                  <a:txBody>
                    <a:bodyPr/>
                    <a:lstStyle/>
                    <a:p>
                      <a:pPr algn="l" rtl="0" fontAlgn="ctr"/>
                      <a:r>
                        <a:rPr lang="pt-BR" sz="1100" u="none" strike="noStrike">
                          <a:effectLst/>
                          <a:latin typeface="Century Gothic" panose="020B0502020202020204" pitchFamily="34" charset="0"/>
                        </a:rPr>
                        <a:t>Objetivos</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4E1"/>
                    </a:solidFill>
                  </a:tcPr>
                </a:tc>
                <a:tc>
                  <a:txBody>
                    <a:bodyPr/>
                    <a:lstStyle/>
                    <a:p>
                      <a:pPr algn="l" rtl="0" fontAlgn="ctr"/>
                      <a:r>
                        <a:rPr lang="pt-BR" sz="1100" u="none" strike="noStrike">
                          <a:effectLst/>
                          <a:latin typeface="Century Gothic" panose="020B0502020202020204" pitchFamily="34" charset="0"/>
                        </a:rPr>
                        <a:t>Medidas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4E1"/>
                    </a:solidFill>
                  </a:tcPr>
                </a:tc>
                <a:extLst>
                  <a:ext uri="{0D108BD9-81ED-4DB2-BD59-A6C34878D82A}">
                    <a16:rowId xmlns:a16="http://schemas.microsoft.com/office/drawing/2014/main" val="745125378"/>
                  </a:ext>
                </a:extLst>
              </a:tr>
              <a:tr h="728246">
                <a:tc>
                  <a:txBody>
                    <a:bodyPr/>
                    <a:lstStyle/>
                    <a:p>
                      <a:pPr algn="l" rtl="0" fontAlgn="ctr"/>
                      <a:r>
                        <a:rPr lang="pt-BR" sz="1400" u="none" strike="noStrike">
                          <a:effectLst/>
                          <a:latin typeface="Century Gothic" panose="020B0502020202020204" pitchFamily="34" charset="0"/>
                        </a:rPr>
                        <a:t>Maximizar o retorno sobre o investimento</a:t>
                      </a:r>
                    </a:p>
                  </a:txBody>
                  <a:tcPr marL="85725" marR="45720"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400" u="none" strike="noStrike">
                          <a:effectLst/>
                          <a:latin typeface="Century Gothic" panose="020B0502020202020204" pitchFamily="34" charset="0"/>
                        </a:rPr>
                        <a:t>Porcentagem de ROI</a:t>
                      </a:r>
                    </a:p>
                  </a:txBody>
                  <a:tcPr marL="85725" marR="4572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rtl="0" fontAlgn="ctr"/>
                      <a:r>
                        <a:rPr lang="pt-BR" sz="1400" u="none" strike="noStrike">
                          <a:effectLst/>
                          <a:latin typeface="Century Gothic" panose="020B0502020202020204" pitchFamily="34" charset="0"/>
                        </a:rPr>
                        <a:t>Aumentar os fluxos de receita</a:t>
                      </a:r>
                    </a:p>
                  </a:txBody>
                  <a:tcPr marL="85725" marR="45720"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400" u="none" strike="noStrike">
                          <a:effectLst/>
                          <a:latin typeface="Century Gothic" panose="020B0502020202020204" pitchFamily="34" charset="0"/>
                        </a:rPr>
                        <a:t>Taxa de aumento da receita</a:t>
                      </a:r>
                    </a:p>
                  </a:txBody>
                  <a:tcPr marL="85725" marR="4572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sp>
        <p:nvSpPr>
          <p:cNvPr id="22" name="Rounded Rectangle 21">
            <a:extLst>
              <a:ext uri="{FF2B5EF4-FFF2-40B4-BE49-F238E27FC236}">
                <a16:creationId xmlns:a16="http://schemas.microsoft.com/office/drawing/2014/main" id="{2F1F1E5F-21FB-3D4B-393E-4ED0FF1933B4}"/>
              </a:ext>
            </a:extLst>
          </p:cNvPr>
          <p:cNvSpPr/>
          <p:nvPr/>
        </p:nvSpPr>
        <p:spPr>
          <a:xfrm>
            <a:off x="204787" y="783405"/>
            <a:ext cx="1911096" cy="1314450"/>
          </a:xfrm>
          <a:prstGeom prst="roundRect">
            <a:avLst>
              <a:gd name="adj" fmla="val 11111"/>
            </a:avLst>
          </a:prstGeom>
          <a:solidFill>
            <a:srgbClr val="E3F1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pt-BR" sz="1400" dirty="0">
                <a:solidFill>
                  <a:schemeClr val="tx1">
                    <a:lumMod val="65000"/>
                    <a:lumOff val="35000"/>
                  </a:schemeClr>
                </a:solidFill>
                <a:latin typeface="Courier" pitchFamily="2" charset="0"/>
              </a:rPr>
              <a:t>Como podemos melhorar a percepção que nossos clientes têm de nós?</a:t>
            </a:r>
          </a:p>
        </p:txBody>
      </p:sp>
      <p:sp>
        <p:nvSpPr>
          <p:cNvPr id="23" name="Rounded Rectangle 22">
            <a:extLst>
              <a:ext uri="{FF2B5EF4-FFF2-40B4-BE49-F238E27FC236}">
                <a16:creationId xmlns:a16="http://schemas.microsoft.com/office/drawing/2014/main" id="{5978ACE3-86A5-1E46-A52E-DAA9657CFFC4}"/>
              </a:ext>
            </a:extLst>
          </p:cNvPr>
          <p:cNvSpPr/>
          <p:nvPr/>
        </p:nvSpPr>
        <p:spPr>
          <a:xfrm>
            <a:off x="886334" y="5825110"/>
            <a:ext cx="3187700" cy="811579"/>
          </a:xfrm>
          <a:prstGeom prst="roundRect">
            <a:avLst>
              <a:gd name="adj" fmla="val 11111"/>
            </a:avLst>
          </a:prstGeom>
          <a:solidFill>
            <a:srgbClr val="EAF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rtl="0"/>
            <a:r>
              <a:rPr lang="pt-BR" sz="1400">
                <a:solidFill>
                  <a:schemeClr val="tx1">
                    <a:lumMod val="65000"/>
                    <a:lumOff val="35000"/>
                  </a:schemeClr>
                </a:solidFill>
                <a:latin typeface="Courier" pitchFamily="2" charset="0"/>
              </a:rPr>
              <a:t>Que objetivos garantirão melhoria contínua e criação de valor?</a:t>
            </a:r>
          </a:p>
        </p:txBody>
      </p:sp>
      <p:sp>
        <p:nvSpPr>
          <p:cNvPr id="24" name="Rounded Rectangle 23">
            <a:extLst>
              <a:ext uri="{FF2B5EF4-FFF2-40B4-BE49-F238E27FC236}">
                <a16:creationId xmlns:a16="http://schemas.microsoft.com/office/drawing/2014/main" id="{383E5736-3492-E64D-80D9-5F824C12B7FD}"/>
              </a:ext>
            </a:extLst>
          </p:cNvPr>
          <p:cNvSpPr/>
          <p:nvPr/>
        </p:nvSpPr>
        <p:spPr>
          <a:xfrm>
            <a:off x="10377996" y="4705601"/>
            <a:ext cx="1564767" cy="1119509"/>
          </a:xfrm>
          <a:prstGeom prst="roundRect">
            <a:avLst>
              <a:gd name="adj" fmla="val 11111"/>
            </a:avLst>
          </a:prstGeom>
          <a:solidFill>
            <a:srgbClr val="E6F0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rtl="0"/>
            <a:r>
              <a:rPr lang="pt-BR" sz="1400" dirty="0">
                <a:solidFill>
                  <a:schemeClr val="tx1">
                    <a:lumMod val="65000"/>
                    <a:lumOff val="35000"/>
                  </a:schemeClr>
                </a:solidFill>
                <a:latin typeface="Courier" pitchFamily="2" charset="0"/>
              </a:rPr>
              <a:t>Quais metas operacionais </a:t>
            </a:r>
          </a:p>
          <a:p>
            <a:pPr algn="r" rtl="0"/>
            <a:r>
              <a:rPr lang="pt-BR" sz="1400" dirty="0">
                <a:solidFill>
                  <a:schemeClr val="tx1">
                    <a:lumMod val="65000"/>
                    <a:lumOff val="35000"/>
                  </a:schemeClr>
                </a:solidFill>
                <a:latin typeface="Courier" pitchFamily="2" charset="0"/>
              </a:rPr>
              <a:t>devemos priorizar?</a:t>
            </a:r>
          </a:p>
        </p:txBody>
      </p:sp>
      <p:sp>
        <p:nvSpPr>
          <p:cNvPr id="25" name="Rounded Rectangle 24">
            <a:extLst>
              <a:ext uri="{FF2B5EF4-FFF2-40B4-BE49-F238E27FC236}">
                <a16:creationId xmlns:a16="http://schemas.microsoft.com/office/drawing/2014/main" id="{7B25B848-5168-2248-800A-3799DA3958CB}"/>
              </a:ext>
            </a:extLst>
          </p:cNvPr>
          <p:cNvSpPr/>
          <p:nvPr/>
        </p:nvSpPr>
        <p:spPr>
          <a:xfrm>
            <a:off x="8252222" y="196447"/>
            <a:ext cx="2112264" cy="1289304"/>
          </a:xfrm>
          <a:prstGeom prst="roundRect">
            <a:avLst>
              <a:gd name="adj" fmla="val 11111"/>
            </a:avLst>
          </a:prstGeom>
          <a:solidFill>
            <a:srgbClr val="E7F4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pt-BR" sz="1400" dirty="0">
                <a:solidFill>
                  <a:schemeClr val="tx1">
                    <a:lumMod val="65000"/>
                    <a:lumOff val="35000"/>
                  </a:schemeClr>
                </a:solidFill>
                <a:latin typeface="Courier" pitchFamily="2" charset="0"/>
              </a:rPr>
              <a:t>Que metas financeiras demonstrarão valor para nossos acionistas?</a:t>
            </a:r>
          </a:p>
        </p:txBody>
      </p:sp>
      <p:cxnSp>
        <p:nvCxnSpPr>
          <p:cNvPr id="26" name="Straight Arrow Connector 25">
            <a:extLst>
              <a:ext uri="{FF2B5EF4-FFF2-40B4-BE49-F238E27FC236}">
                <a16:creationId xmlns:a16="http://schemas.microsoft.com/office/drawing/2014/main" id="{4424C1DB-867B-4A60-3487-9532EE020204}"/>
              </a:ext>
            </a:extLst>
          </p:cNvPr>
          <p:cNvCxnSpPr>
            <a:cxnSpLocks noChangeAspect="1"/>
          </p:cNvCxnSpPr>
          <p:nvPr/>
        </p:nvCxnSpPr>
        <p:spPr>
          <a:xfrm flipV="1">
            <a:off x="3563936" y="1536515"/>
            <a:ext cx="548640" cy="6121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1389122-A83A-E740-90BF-545BEDAC953E}"/>
              </a:ext>
            </a:extLst>
          </p:cNvPr>
          <p:cNvCxnSpPr>
            <a:cxnSpLocks noChangeAspect="1"/>
          </p:cNvCxnSpPr>
          <p:nvPr/>
        </p:nvCxnSpPr>
        <p:spPr>
          <a:xfrm rot="5400000" flipV="1">
            <a:off x="8047674" y="1517465"/>
            <a:ext cx="612140" cy="5486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D644999-CD84-F7A4-FDC2-7B95B0BBB238}"/>
              </a:ext>
            </a:extLst>
          </p:cNvPr>
          <p:cNvCxnSpPr>
            <a:cxnSpLocks noChangeAspect="1"/>
          </p:cNvCxnSpPr>
          <p:nvPr/>
        </p:nvCxnSpPr>
        <p:spPr>
          <a:xfrm>
            <a:off x="3563936" y="4770365"/>
            <a:ext cx="548640" cy="6121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5468F9E-DAAB-7094-740A-87A617AC5407}"/>
              </a:ext>
            </a:extLst>
          </p:cNvPr>
          <p:cNvCxnSpPr>
            <a:cxnSpLocks noChangeAspect="1"/>
          </p:cNvCxnSpPr>
          <p:nvPr/>
        </p:nvCxnSpPr>
        <p:spPr>
          <a:xfrm rot="16200000">
            <a:off x="8047674" y="4852915"/>
            <a:ext cx="612140" cy="5486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2FEA730-379D-4747-ADD0-920542CB8DC2}"/>
              </a:ext>
            </a:extLst>
          </p:cNvPr>
          <p:cNvCxnSpPr>
            <a:cxnSpLocks/>
          </p:cNvCxnSpPr>
          <p:nvPr/>
        </p:nvCxnSpPr>
        <p:spPr>
          <a:xfrm>
            <a:off x="4074034" y="3332203"/>
            <a:ext cx="1054558" cy="0"/>
          </a:xfrm>
          <a:prstGeom prst="straightConnector1">
            <a:avLst/>
          </a:prstGeom>
          <a:ln w="38100">
            <a:solidFill>
              <a:schemeClr val="tx1">
                <a:lumMod val="50000"/>
                <a:lumOff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C5CE38B-4709-CE43-A22A-2B7CF708E5DE}"/>
              </a:ext>
            </a:extLst>
          </p:cNvPr>
          <p:cNvCxnSpPr>
            <a:cxnSpLocks/>
          </p:cNvCxnSpPr>
          <p:nvPr/>
        </p:nvCxnSpPr>
        <p:spPr>
          <a:xfrm rot="16200000" flipH="1" flipV="1">
            <a:off x="7608736" y="2806424"/>
            <a:ext cx="0" cy="1051560"/>
          </a:xfrm>
          <a:prstGeom prst="straightConnector1">
            <a:avLst/>
          </a:prstGeom>
          <a:ln w="38100">
            <a:solidFill>
              <a:schemeClr val="tx1">
                <a:lumMod val="50000"/>
                <a:lumOff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aphicFrame>
        <p:nvGraphicFramePr>
          <p:cNvPr id="33" name="Table 32">
            <a:extLst>
              <a:ext uri="{FF2B5EF4-FFF2-40B4-BE49-F238E27FC236}">
                <a16:creationId xmlns:a16="http://schemas.microsoft.com/office/drawing/2014/main" id="{3836EF50-1681-1FC8-7395-9633710C8E91}"/>
              </a:ext>
            </a:extLst>
          </p:cNvPr>
          <p:cNvGraphicFramePr>
            <a:graphicFrameLocks noGrp="1"/>
          </p:cNvGraphicFramePr>
          <p:nvPr>
            <p:extLst>
              <p:ext uri="{D42A27DB-BD31-4B8C-83A1-F6EECF244321}">
                <p14:modId xmlns:p14="http://schemas.microsoft.com/office/powerpoint/2010/main" val="4060953816"/>
              </p:ext>
            </p:extLst>
          </p:nvPr>
        </p:nvGraphicFramePr>
        <p:xfrm>
          <a:off x="4245992" y="4265799"/>
          <a:ext cx="3697288" cy="2370890"/>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rtl="0" fontAlgn="ctr"/>
                      <a:r>
                        <a:rPr lang="pt-BR" sz="1800" u="none" strike="noStrike">
                          <a:effectLst/>
                          <a:latin typeface="Century Gothic" panose="020B0502020202020204" pitchFamily="34" charset="0"/>
                        </a:rPr>
                        <a:t>INOVAÇÃO E APRENDIZADO</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9"/>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rtl="0" fontAlgn="t"/>
                      <a:r>
                        <a:rPr lang="pt-BR" sz="1600" u="none" strike="noStrike">
                          <a:solidFill>
                            <a:schemeClr val="bg2"/>
                          </a:solidFill>
                          <a:effectLst/>
                          <a:latin typeface="Courier" pitchFamily="2" charset="0"/>
                        </a:rPr>
                        <a:t>perspectiva</a:t>
                      </a: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57175">
                <a:tc>
                  <a:txBody>
                    <a:bodyPr/>
                    <a:lstStyle/>
                    <a:p>
                      <a:pPr algn="l" rtl="0" fontAlgn="ctr"/>
                      <a:r>
                        <a:rPr lang="pt-BR" sz="1100" u="none" strike="noStrike">
                          <a:effectLst/>
                          <a:latin typeface="Century Gothic" panose="020B0502020202020204" pitchFamily="34" charset="0"/>
                        </a:rPr>
                        <a:t>Objetivos</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9FF"/>
                    </a:solidFill>
                  </a:tcPr>
                </a:tc>
                <a:tc>
                  <a:txBody>
                    <a:bodyPr/>
                    <a:lstStyle/>
                    <a:p>
                      <a:pPr algn="l" rtl="0" fontAlgn="ctr"/>
                      <a:r>
                        <a:rPr lang="pt-BR" sz="1100" u="none" strike="noStrike">
                          <a:effectLst/>
                          <a:latin typeface="Century Gothic" panose="020B0502020202020204" pitchFamily="34" charset="0"/>
                        </a:rPr>
                        <a:t>Medidas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9FF"/>
                    </a:solidFill>
                  </a:tcPr>
                </a:tc>
                <a:extLst>
                  <a:ext uri="{0D108BD9-81ED-4DB2-BD59-A6C34878D82A}">
                    <a16:rowId xmlns:a16="http://schemas.microsoft.com/office/drawing/2014/main" val="745125378"/>
                  </a:ext>
                </a:extLst>
              </a:tr>
              <a:tr h="728246">
                <a:tc>
                  <a:txBody>
                    <a:bodyPr/>
                    <a:lstStyle/>
                    <a:p>
                      <a:pPr algn="l" rtl="0" fontAlgn="ctr"/>
                      <a:r>
                        <a:rPr lang="pt-BR" sz="1400" b="0" i="0" u="none" strike="noStrike">
                          <a:solidFill>
                            <a:srgbClr val="000000"/>
                          </a:solidFill>
                          <a:effectLst/>
                          <a:latin typeface="Century Gothic" panose="020B0502020202020204" pitchFamily="34" charset="0"/>
                        </a:rPr>
                        <a:t>Gerar inovação na assistência médica</a:t>
                      </a: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400" b="0" i="0" u="none" strike="noStrike">
                          <a:solidFill>
                            <a:srgbClr val="000000"/>
                          </a:solidFill>
                          <a:effectLst/>
                          <a:latin typeface="Century Gothic" panose="020B0502020202020204" pitchFamily="34" charset="0"/>
                        </a:rPr>
                        <a:t>Número de novos tratamentos desenvolvidos</a:t>
                      </a: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rtl="0" fontAlgn="ctr"/>
                      <a:r>
                        <a:rPr lang="pt-BR" sz="1400" b="0" i="0" u="none" strike="noStrike">
                          <a:solidFill>
                            <a:srgbClr val="000000"/>
                          </a:solidFill>
                          <a:effectLst/>
                          <a:latin typeface="Century Gothic" panose="020B0502020202020204" pitchFamily="34" charset="0"/>
                        </a:rPr>
                        <a:t>Aumentar a especialização da equipe</a:t>
                      </a: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400" b="0" i="0" u="none" strike="noStrike">
                          <a:solidFill>
                            <a:srgbClr val="000000"/>
                          </a:solidFill>
                          <a:effectLst/>
                          <a:latin typeface="Century Gothic" panose="020B0502020202020204" pitchFamily="34" charset="0"/>
                        </a:rPr>
                        <a:t>Horas de treinamento dos funcionários</a:t>
                      </a: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graphicFrame>
        <p:nvGraphicFramePr>
          <p:cNvPr id="34" name="Table 33">
            <a:extLst>
              <a:ext uri="{FF2B5EF4-FFF2-40B4-BE49-F238E27FC236}">
                <a16:creationId xmlns:a16="http://schemas.microsoft.com/office/drawing/2014/main" id="{B03E014A-A450-A526-A5E4-C54E165B5531}"/>
              </a:ext>
            </a:extLst>
          </p:cNvPr>
          <p:cNvGraphicFramePr>
            <a:graphicFrameLocks noGrp="1"/>
          </p:cNvGraphicFramePr>
          <p:nvPr>
            <p:extLst>
              <p:ext uri="{D42A27DB-BD31-4B8C-83A1-F6EECF244321}">
                <p14:modId xmlns:p14="http://schemas.microsoft.com/office/powerpoint/2010/main" val="1507522762"/>
              </p:ext>
            </p:extLst>
          </p:nvPr>
        </p:nvGraphicFramePr>
        <p:xfrm>
          <a:off x="204787" y="2278304"/>
          <a:ext cx="3697288" cy="2370890"/>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rtl="0" fontAlgn="ctr"/>
                      <a:r>
                        <a:rPr lang="pt-BR" sz="1800" u="none" strike="noStrike">
                          <a:effectLst/>
                          <a:latin typeface="Century Gothic" panose="020B0502020202020204" pitchFamily="34" charset="0"/>
                        </a:rPr>
                        <a:t>CLIENTE</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3E2D4"/>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rtl="0" fontAlgn="t"/>
                      <a:r>
                        <a:rPr lang="pt-BR" sz="1600" u="none" strike="noStrike">
                          <a:solidFill>
                            <a:schemeClr val="bg2"/>
                          </a:solidFill>
                          <a:effectLst/>
                          <a:latin typeface="Courier" pitchFamily="2" charset="0"/>
                        </a:rPr>
                        <a:t>perspectiva</a:t>
                      </a: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57175">
                <a:tc>
                  <a:txBody>
                    <a:bodyPr/>
                    <a:lstStyle/>
                    <a:p>
                      <a:pPr algn="l" rtl="0" fontAlgn="ctr"/>
                      <a:r>
                        <a:rPr lang="pt-BR" sz="1100" u="none" strike="noStrike">
                          <a:effectLst/>
                          <a:latin typeface="Century Gothic" panose="020B0502020202020204" pitchFamily="34" charset="0"/>
                        </a:rPr>
                        <a:t>Objetivos</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F2EC"/>
                    </a:solidFill>
                  </a:tcPr>
                </a:tc>
                <a:tc>
                  <a:txBody>
                    <a:bodyPr/>
                    <a:lstStyle/>
                    <a:p>
                      <a:pPr algn="l" rtl="0" fontAlgn="ctr"/>
                      <a:r>
                        <a:rPr lang="pt-BR" sz="1100" u="none" strike="noStrike">
                          <a:effectLst/>
                          <a:latin typeface="Century Gothic" panose="020B0502020202020204" pitchFamily="34" charset="0"/>
                        </a:rPr>
                        <a:t>Medidas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F2EC"/>
                    </a:solidFill>
                  </a:tcPr>
                </a:tc>
                <a:extLst>
                  <a:ext uri="{0D108BD9-81ED-4DB2-BD59-A6C34878D82A}">
                    <a16:rowId xmlns:a16="http://schemas.microsoft.com/office/drawing/2014/main" val="745125378"/>
                  </a:ext>
                </a:extLst>
              </a:tr>
              <a:tr h="728246">
                <a:tc>
                  <a:txBody>
                    <a:bodyPr/>
                    <a:lstStyle/>
                    <a:p>
                      <a:pPr algn="l" rtl="0" fontAlgn="ctr"/>
                      <a:r>
                        <a:rPr lang="pt-BR" sz="1400" b="0" i="0" u="none" strike="noStrike">
                          <a:solidFill>
                            <a:srgbClr val="000000"/>
                          </a:solidFill>
                          <a:effectLst/>
                          <a:latin typeface="Century Gothic" panose="020B0502020202020204" pitchFamily="34" charset="0"/>
                        </a:rPr>
                        <a:t>Melhorar a satisfação do paciente</a:t>
                      </a:r>
                    </a:p>
                  </a:txBody>
                  <a:tcPr marL="85725" marR="18288"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400" b="0" i="0" u="none" strike="noStrike">
                          <a:solidFill>
                            <a:srgbClr val="000000"/>
                          </a:solidFill>
                          <a:effectLst/>
                          <a:latin typeface="Century Gothic" panose="020B0502020202020204" pitchFamily="34" charset="0"/>
                        </a:rPr>
                        <a:t>Pontuações de satisfação do paciente</a:t>
                      </a:r>
                    </a:p>
                  </a:txBody>
                  <a:tcPr marL="85725" marR="182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rtl="0" fontAlgn="ctr"/>
                      <a:r>
                        <a:rPr lang="pt-BR" sz="1400" b="0" i="0" u="none" strike="noStrike">
                          <a:solidFill>
                            <a:srgbClr val="000000"/>
                          </a:solidFill>
                          <a:effectLst/>
                          <a:latin typeface="Century Gothic" panose="020B0502020202020204" pitchFamily="34" charset="0"/>
                        </a:rPr>
                        <a:t>Expandir o alcance de mercado</a:t>
                      </a:r>
                    </a:p>
                  </a:txBody>
                  <a:tcPr marL="85725" marR="18288"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400" b="0" i="0" u="none" strike="noStrike">
                          <a:solidFill>
                            <a:srgbClr val="000000"/>
                          </a:solidFill>
                          <a:effectLst/>
                          <a:latin typeface="Century Gothic" panose="020B0502020202020204" pitchFamily="34" charset="0"/>
                        </a:rPr>
                        <a:t>Novos pacientes obtidos</a:t>
                      </a:r>
                    </a:p>
                  </a:txBody>
                  <a:tcPr marL="85725" marR="182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graphicFrame>
        <p:nvGraphicFramePr>
          <p:cNvPr id="35" name="Table 34">
            <a:extLst>
              <a:ext uri="{FF2B5EF4-FFF2-40B4-BE49-F238E27FC236}">
                <a16:creationId xmlns:a16="http://schemas.microsoft.com/office/drawing/2014/main" id="{86084D9F-6EF1-6611-7285-4636AD15E6CA}"/>
              </a:ext>
            </a:extLst>
          </p:cNvPr>
          <p:cNvGraphicFramePr>
            <a:graphicFrameLocks noGrp="1"/>
          </p:cNvGraphicFramePr>
          <p:nvPr>
            <p:extLst>
              <p:ext uri="{D42A27DB-BD31-4B8C-83A1-F6EECF244321}">
                <p14:modId xmlns:p14="http://schemas.microsoft.com/office/powerpoint/2010/main" val="3627331675"/>
              </p:ext>
            </p:extLst>
          </p:nvPr>
        </p:nvGraphicFramePr>
        <p:xfrm>
          <a:off x="8289925" y="2276641"/>
          <a:ext cx="3697288" cy="2338414"/>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rtl="0" fontAlgn="ctr"/>
                      <a:r>
                        <a:rPr lang="pt-BR" sz="1800" u="none" strike="noStrike">
                          <a:effectLst/>
                          <a:latin typeface="Century Gothic" panose="020B0502020202020204" pitchFamily="34" charset="0"/>
                        </a:rPr>
                        <a:t>CLIENTE</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9D3E4"/>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rtl="0" fontAlgn="t"/>
                      <a:r>
                        <a:rPr lang="pt-BR" sz="1600" u="none" strike="noStrike">
                          <a:solidFill>
                            <a:schemeClr val="bg2"/>
                          </a:solidFill>
                          <a:effectLst/>
                          <a:latin typeface="Courier" pitchFamily="2" charset="0"/>
                        </a:rPr>
                        <a:t>perspectiva</a:t>
                      </a: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24699">
                <a:tc>
                  <a:txBody>
                    <a:bodyPr/>
                    <a:lstStyle/>
                    <a:p>
                      <a:pPr algn="l" rtl="0" fontAlgn="ctr"/>
                      <a:r>
                        <a:rPr lang="pt-BR" sz="1100" u="none" strike="noStrike">
                          <a:effectLst/>
                          <a:latin typeface="Century Gothic" panose="020B0502020202020204" pitchFamily="34" charset="0"/>
                        </a:rPr>
                        <a:t>Objetivos</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F1FB"/>
                    </a:solidFill>
                  </a:tcPr>
                </a:tc>
                <a:tc>
                  <a:txBody>
                    <a:bodyPr/>
                    <a:lstStyle/>
                    <a:p>
                      <a:pPr algn="l" rtl="0" fontAlgn="ctr"/>
                      <a:r>
                        <a:rPr lang="pt-BR" sz="1100" u="none" strike="noStrike">
                          <a:effectLst/>
                          <a:latin typeface="Century Gothic" panose="020B0502020202020204" pitchFamily="34" charset="0"/>
                        </a:rPr>
                        <a:t>Medidas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F1FB"/>
                    </a:solidFill>
                  </a:tcPr>
                </a:tc>
                <a:extLst>
                  <a:ext uri="{0D108BD9-81ED-4DB2-BD59-A6C34878D82A}">
                    <a16:rowId xmlns:a16="http://schemas.microsoft.com/office/drawing/2014/main" val="745125378"/>
                  </a:ext>
                </a:extLst>
              </a:tr>
              <a:tr h="728246">
                <a:tc>
                  <a:txBody>
                    <a:bodyPr/>
                    <a:lstStyle/>
                    <a:p>
                      <a:pPr algn="l" rtl="0" fontAlgn="ctr"/>
                      <a:r>
                        <a:rPr lang="pt-BR" sz="1400" b="0" i="0" u="none" strike="noStrike">
                          <a:solidFill>
                            <a:srgbClr val="000000"/>
                          </a:solidFill>
                          <a:effectLst/>
                          <a:latin typeface="Century Gothic" panose="020B0502020202020204" pitchFamily="34" charset="0"/>
                        </a:rPr>
                        <a:t>Elevar a eficiência operacional</a:t>
                      </a: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400" b="0" i="0" u="none" strike="noStrike">
                          <a:solidFill>
                            <a:srgbClr val="000000"/>
                          </a:solidFill>
                          <a:effectLst/>
                          <a:latin typeface="Century Gothic" panose="020B0502020202020204" pitchFamily="34" charset="0"/>
                        </a:rPr>
                        <a:t>Tempo médio de retorno do paciente</a:t>
                      </a: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rtl="0" fontAlgn="ctr"/>
                      <a:r>
                        <a:rPr lang="pt-BR" sz="1400" b="0" i="0" u="none" strike="noStrike">
                          <a:solidFill>
                            <a:srgbClr val="000000"/>
                          </a:solidFill>
                          <a:effectLst/>
                          <a:latin typeface="Century Gothic" panose="020B0502020202020204" pitchFamily="34" charset="0"/>
                        </a:rPr>
                        <a:t>Elevar a qualidade da saúde</a:t>
                      </a: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400" b="0" i="0" u="none" strike="noStrike">
                          <a:solidFill>
                            <a:srgbClr val="000000"/>
                          </a:solidFill>
                          <a:effectLst/>
                          <a:latin typeface="Century Gothic" panose="020B0502020202020204" pitchFamily="34" charset="0"/>
                        </a:rPr>
                        <a:t>Taxa de erro clínico</a:t>
                      </a: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graphicFrame>
        <p:nvGraphicFramePr>
          <p:cNvPr id="36" name="Table 35">
            <a:extLst>
              <a:ext uri="{FF2B5EF4-FFF2-40B4-BE49-F238E27FC236}">
                <a16:creationId xmlns:a16="http://schemas.microsoft.com/office/drawing/2014/main" id="{15BEDEED-59A0-0817-5289-6C156C942228}"/>
              </a:ext>
            </a:extLst>
          </p:cNvPr>
          <p:cNvGraphicFramePr>
            <a:graphicFrameLocks noGrp="1"/>
          </p:cNvGraphicFramePr>
          <p:nvPr>
            <p:extLst>
              <p:ext uri="{D42A27DB-BD31-4B8C-83A1-F6EECF244321}">
                <p14:modId xmlns:p14="http://schemas.microsoft.com/office/powerpoint/2010/main" val="2253703665"/>
              </p:ext>
            </p:extLst>
          </p:nvPr>
        </p:nvGraphicFramePr>
        <p:xfrm>
          <a:off x="4505740" y="2741583"/>
          <a:ext cx="3193774" cy="1435918"/>
        </p:xfrm>
        <a:graphic>
          <a:graphicData uri="http://schemas.openxmlformats.org/drawingml/2006/table">
            <a:tbl>
              <a:tblPr>
                <a:tableStyleId>{5C22544A-7EE6-4342-B048-85BDC9FD1C3A}</a:tableStyleId>
              </a:tblPr>
              <a:tblGrid>
                <a:gridCol w="3193774">
                  <a:extLst>
                    <a:ext uri="{9D8B030D-6E8A-4147-A177-3AD203B41FA5}">
                      <a16:colId xmlns:a16="http://schemas.microsoft.com/office/drawing/2014/main" val="641871956"/>
                    </a:ext>
                  </a:extLst>
                </a:gridCol>
              </a:tblGrid>
              <a:tr h="277678">
                <a:tc>
                  <a:txBody>
                    <a:bodyPr/>
                    <a:lstStyle/>
                    <a:p>
                      <a:pPr algn="ctr" rtl="0" fontAlgn="t"/>
                      <a:r>
                        <a:rPr lang="pt-BR" sz="1600" u="none" strike="noStrike">
                          <a:solidFill>
                            <a:schemeClr val="bg2"/>
                          </a:solidFill>
                          <a:effectLst/>
                          <a:latin typeface="Courier" pitchFamily="2" charset="0"/>
                        </a:rPr>
                        <a:t>declaração da visão</a:t>
                      </a: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958552803"/>
                  </a:ext>
                </a:extLst>
              </a:tr>
              <a:tr h="1007165">
                <a:tc>
                  <a:txBody>
                    <a:bodyPr/>
                    <a:lstStyle/>
                    <a:p>
                      <a:pPr algn="ctr" rtl="0" fontAlgn="ctr"/>
                      <a:r>
                        <a:rPr lang="pt-BR" sz="1400" u="none" strike="noStrike" dirty="0">
                          <a:effectLst/>
                          <a:latin typeface="Century Gothic" panose="020B0502020202020204" pitchFamily="34" charset="0"/>
                        </a:rPr>
                        <a:t>Revolucionar a saúde por meio </a:t>
                      </a:r>
                      <a:br>
                        <a:rPr lang="pt-BR" sz="1400" u="none" strike="noStrike" dirty="0">
                          <a:effectLst/>
                          <a:latin typeface="Century Gothic" panose="020B0502020202020204" pitchFamily="34" charset="0"/>
                        </a:rPr>
                      </a:br>
                      <a:r>
                        <a:rPr lang="pt-BR" sz="1400" u="none" strike="noStrike" dirty="0">
                          <a:effectLst/>
                          <a:latin typeface="Century Gothic" panose="020B0502020202020204" pitchFamily="34" charset="0"/>
                        </a:rPr>
                        <a:t>da tecnologia com soluções de assistência médica digital de </a:t>
                      </a:r>
                      <a:br>
                        <a:rPr lang="en-US" sz="1400" u="none" strike="noStrike" dirty="0">
                          <a:effectLst/>
                          <a:latin typeface="Century Gothic" panose="020B0502020202020204" pitchFamily="34" charset="0"/>
                        </a:rPr>
                      </a:br>
                      <a:r>
                        <a:rPr lang="pt-BR" sz="1400" u="none" strike="noStrike" dirty="0">
                          <a:effectLst/>
                          <a:latin typeface="Century Gothic" panose="020B0502020202020204" pitchFamily="34" charset="0"/>
                        </a:rPr>
                        <a:t>alta qualidade e acessíveis </a:t>
                      </a:r>
                      <a:br>
                        <a:rPr lang="pt-BR" sz="1400" u="none" strike="noStrike" dirty="0">
                          <a:effectLst/>
                          <a:latin typeface="Century Gothic" panose="020B0502020202020204" pitchFamily="34" charset="0"/>
                        </a:rPr>
                      </a:br>
                      <a:r>
                        <a:rPr lang="pt-BR" sz="1400" u="none" strike="noStrike" dirty="0">
                          <a:effectLst/>
                          <a:latin typeface="Century Gothic" panose="020B0502020202020204" pitchFamily="34" charset="0"/>
                        </a:rPr>
                        <a:t>para todos.</a:t>
                      </a:r>
                    </a:p>
                  </a:txBody>
                  <a:tcPr marL="45720" marR="4572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5125378"/>
                  </a:ext>
                </a:extLst>
              </a:tr>
            </a:tbl>
          </a:graphicData>
        </a:graphic>
      </p:graphicFrame>
    </p:spTree>
    <p:extLst>
      <p:ext uri="{BB962C8B-B14F-4D97-AF65-F5344CB8AC3E}">
        <p14:creationId xmlns:p14="http://schemas.microsoft.com/office/powerpoint/2010/main" val="2714401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Ondas abstratas em 3D com gradiente de cor">
            <a:extLst>
              <a:ext uri="{FF2B5EF4-FFF2-40B4-BE49-F238E27FC236}">
                <a16:creationId xmlns:a16="http://schemas.microsoft.com/office/drawing/2014/main" id="{EA207822-7E40-0CA0-890B-1170B22937B2}"/>
              </a:ext>
            </a:extLst>
          </p:cNvPr>
          <p:cNvPicPr>
            <a:picLocks noChangeAspect="1"/>
          </p:cNvPicPr>
          <p:nvPr/>
        </p:nvPicPr>
        <p:blipFill>
          <a:blip r:embed="rId2" cstate="email">
            <a:grayscl/>
            <a:alphaModFix amt="86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3"/>
            <a:ext cx="12192000" cy="6871255"/>
          </a:xfrm>
          <a:prstGeom prst="rect">
            <a:avLst/>
          </a:prstGeom>
          <a:gradFill>
            <a:gsLst>
              <a:gs pos="49000">
                <a:schemeClr val="bg2">
                  <a:lumMod val="0"/>
                  <a:lumOff val="100000"/>
                  <a:alpha val="64000"/>
                </a:schemeClr>
              </a:gs>
              <a:gs pos="87000">
                <a:schemeClr val="bg2">
                  <a:alpha val="9100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0" name="Table 19">
            <a:extLst>
              <a:ext uri="{FF2B5EF4-FFF2-40B4-BE49-F238E27FC236}">
                <a16:creationId xmlns:a16="http://schemas.microsoft.com/office/drawing/2014/main" id="{8343EBAD-8D60-C4F4-1678-35BEBC824B1C}"/>
              </a:ext>
            </a:extLst>
          </p:cNvPr>
          <p:cNvGraphicFramePr>
            <a:graphicFrameLocks noGrp="1"/>
          </p:cNvGraphicFramePr>
          <p:nvPr>
            <p:extLst>
              <p:ext uri="{D42A27DB-BD31-4B8C-83A1-F6EECF244321}">
                <p14:modId xmlns:p14="http://schemas.microsoft.com/office/powerpoint/2010/main" val="4216492139"/>
              </p:ext>
            </p:extLst>
          </p:nvPr>
        </p:nvGraphicFramePr>
        <p:xfrm>
          <a:off x="4247356" y="190752"/>
          <a:ext cx="3697288" cy="2370890"/>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rtl="0" fontAlgn="ctr"/>
                      <a:r>
                        <a:rPr lang="pt-BR" sz="1800" u="none" strike="noStrike">
                          <a:effectLst/>
                          <a:latin typeface="Century Gothic" panose="020B0502020202020204" pitchFamily="34" charset="0"/>
                        </a:rPr>
                        <a:t>FINANCEIRO</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6DEA7"/>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rtl="0" fontAlgn="t"/>
                      <a:r>
                        <a:rPr lang="pt-BR" sz="1600" u="none" strike="noStrike">
                          <a:solidFill>
                            <a:schemeClr val="bg2"/>
                          </a:solidFill>
                          <a:effectLst/>
                          <a:latin typeface="Courier" pitchFamily="2" charset="0"/>
                        </a:rPr>
                        <a:t>perspectiva</a:t>
                      </a: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57175">
                <a:tc>
                  <a:txBody>
                    <a:bodyPr/>
                    <a:lstStyle/>
                    <a:p>
                      <a:pPr algn="l" rtl="0" fontAlgn="ctr"/>
                      <a:r>
                        <a:rPr lang="pt-BR" sz="1100" u="none" strike="noStrike">
                          <a:effectLst/>
                          <a:latin typeface="Century Gothic" panose="020B0502020202020204" pitchFamily="34" charset="0"/>
                        </a:rPr>
                        <a:t>Objetivos</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4E1"/>
                    </a:solidFill>
                  </a:tcPr>
                </a:tc>
                <a:tc>
                  <a:txBody>
                    <a:bodyPr/>
                    <a:lstStyle/>
                    <a:p>
                      <a:pPr algn="l" rtl="0" fontAlgn="ctr"/>
                      <a:r>
                        <a:rPr lang="pt-BR" sz="1100" u="none" strike="noStrike">
                          <a:effectLst/>
                          <a:latin typeface="Century Gothic" panose="020B0502020202020204" pitchFamily="34" charset="0"/>
                        </a:rPr>
                        <a:t>Medidas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4E1"/>
                    </a:solidFill>
                  </a:tcPr>
                </a:tc>
                <a:extLst>
                  <a:ext uri="{0D108BD9-81ED-4DB2-BD59-A6C34878D82A}">
                    <a16:rowId xmlns:a16="http://schemas.microsoft.com/office/drawing/2014/main" val="745125378"/>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a:solidFill>
                          <a:srgbClr val="000000"/>
                        </a:solidFill>
                        <a:effectLst/>
                        <a:latin typeface="Century Gothic" panose="020B0502020202020204" pitchFamily="34" charset="0"/>
                      </a:endParaRPr>
                    </a:p>
                  </a:txBody>
                  <a:tcPr marL="85725" marR="4572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sp>
        <p:nvSpPr>
          <p:cNvPr id="22" name="Rounded Rectangle 21">
            <a:extLst>
              <a:ext uri="{FF2B5EF4-FFF2-40B4-BE49-F238E27FC236}">
                <a16:creationId xmlns:a16="http://schemas.microsoft.com/office/drawing/2014/main" id="{2F1F1E5F-21FB-3D4B-393E-4ED0FF1933B4}"/>
              </a:ext>
            </a:extLst>
          </p:cNvPr>
          <p:cNvSpPr/>
          <p:nvPr/>
        </p:nvSpPr>
        <p:spPr>
          <a:xfrm>
            <a:off x="204786" y="783405"/>
            <a:ext cx="1908969" cy="1314450"/>
          </a:xfrm>
          <a:prstGeom prst="roundRect">
            <a:avLst>
              <a:gd name="adj" fmla="val 11111"/>
            </a:avLst>
          </a:prstGeom>
          <a:solidFill>
            <a:srgbClr val="E3F1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pt-BR" sz="1400" dirty="0">
                <a:solidFill>
                  <a:schemeClr val="tx1">
                    <a:lumMod val="65000"/>
                    <a:lumOff val="35000"/>
                  </a:schemeClr>
                </a:solidFill>
                <a:latin typeface="Courier" pitchFamily="2" charset="0"/>
              </a:rPr>
              <a:t>Como podemos melhorar a percepção que nossos clientes têm de nós?</a:t>
            </a:r>
          </a:p>
        </p:txBody>
      </p:sp>
      <p:sp>
        <p:nvSpPr>
          <p:cNvPr id="23" name="Rounded Rectangle 22">
            <a:extLst>
              <a:ext uri="{FF2B5EF4-FFF2-40B4-BE49-F238E27FC236}">
                <a16:creationId xmlns:a16="http://schemas.microsoft.com/office/drawing/2014/main" id="{5978ACE3-86A5-1E46-A52E-DAA9657CFFC4}"/>
              </a:ext>
            </a:extLst>
          </p:cNvPr>
          <p:cNvSpPr/>
          <p:nvPr/>
        </p:nvSpPr>
        <p:spPr>
          <a:xfrm>
            <a:off x="886334" y="5825110"/>
            <a:ext cx="3187700" cy="811579"/>
          </a:xfrm>
          <a:prstGeom prst="roundRect">
            <a:avLst>
              <a:gd name="adj" fmla="val 11111"/>
            </a:avLst>
          </a:prstGeom>
          <a:solidFill>
            <a:srgbClr val="EAF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rtl="0"/>
            <a:r>
              <a:rPr lang="pt-BR" sz="1400">
                <a:solidFill>
                  <a:schemeClr val="tx1">
                    <a:lumMod val="65000"/>
                    <a:lumOff val="35000"/>
                  </a:schemeClr>
                </a:solidFill>
                <a:latin typeface="Courier" pitchFamily="2" charset="0"/>
              </a:rPr>
              <a:t>Que objetivos garantirão melhoria contínua e criação de valor?</a:t>
            </a:r>
          </a:p>
        </p:txBody>
      </p:sp>
      <p:sp>
        <p:nvSpPr>
          <p:cNvPr id="24" name="Rounded Rectangle 23">
            <a:extLst>
              <a:ext uri="{FF2B5EF4-FFF2-40B4-BE49-F238E27FC236}">
                <a16:creationId xmlns:a16="http://schemas.microsoft.com/office/drawing/2014/main" id="{383E5736-3492-E64D-80D9-5F824C12B7FD}"/>
              </a:ext>
            </a:extLst>
          </p:cNvPr>
          <p:cNvSpPr/>
          <p:nvPr/>
        </p:nvSpPr>
        <p:spPr>
          <a:xfrm>
            <a:off x="10378440" y="4705601"/>
            <a:ext cx="1563624" cy="1119509"/>
          </a:xfrm>
          <a:prstGeom prst="roundRect">
            <a:avLst>
              <a:gd name="adj" fmla="val 11111"/>
            </a:avLst>
          </a:prstGeom>
          <a:solidFill>
            <a:srgbClr val="E6F0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rtl="0"/>
            <a:r>
              <a:rPr lang="pt-BR" sz="1400" dirty="0">
                <a:solidFill>
                  <a:schemeClr val="tx1">
                    <a:lumMod val="65000"/>
                    <a:lumOff val="35000"/>
                  </a:schemeClr>
                </a:solidFill>
                <a:latin typeface="Courier" pitchFamily="2" charset="0"/>
              </a:rPr>
              <a:t>Quais metas operacionais </a:t>
            </a:r>
          </a:p>
          <a:p>
            <a:pPr algn="r" rtl="0"/>
            <a:r>
              <a:rPr lang="pt-BR" sz="1400" dirty="0">
                <a:solidFill>
                  <a:schemeClr val="tx1">
                    <a:lumMod val="65000"/>
                    <a:lumOff val="35000"/>
                  </a:schemeClr>
                </a:solidFill>
                <a:latin typeface="Courier" pitchFamily="2" charset="0"/>
              </a:rPr>
              <a:t>devemos priorizar?</a:t>
            </a:r>
          </a:p>
        </p:txBody>
      </p:sp>
      <p:sp>
        <p:nvSpPr>
          <p:cNvPr id="25" name="Rounded Rectangle 24">
            <a:extLst>
              <a:ext uri="{FF2B5EF4-FFF2-40B4-BE49-F238E27FC236}">
                <a16:creationId xmlns:a16="http://schemas.microsoft.com/office/drawing/2014/main" id="{7B25B848-5168-2248-800A-3799DA3958CB}"/>
              </a:ext>
            </a:extLst>
          </p:cNvPr>
          <p:cNvSpPr/>
          <p:nvPr/>
        </p:nvSpPr>
        <p:spPr>
          <a:xfrm>
            <a:off x="8252221" y="196447"/>
            <a:ext cx="2108019" cy="1289268"/>
          </a:xfrm>
          <a:prstGeom prst="roundRect">
            <a:avLst>
              <a:gd name="adj" fmla="val 11111"/>
            </a:avLst>
          </a:prstGeom>
          <a:solidFill>
            <a:srgbClr val="E7F4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pt-BR" sz="1400" dirty="0">
                <a:solidFill>
                  <a:schemeClr val="tx1">
                    <a:lumMod val="65000"/>
                    <a:lumOff val="35000"/>
                  </a:schemeClr>
                </a:solidFill>
                <a:latin typeface="Courier" pitchFamily="2" charset="0"/>
              </a:rPr>
              <a:t>Que metas financeiras demonstrarão valor para nossos acionistas?</a:t>
            </a:r>
          </a:p>
        </p:txBody>
      </p:sp>
      <p:cxnSp>
        <p:nvCxnSpPr>
          <p:cNvPr id="26" name="Straight Arrow Connector 25">
            <a:extLst>
              <a:ext uri="{FF2B5EF4-FFF2-40B4-BE49-F238E27FC236}">
                <a16:creationId xmlns:a16="http://schemas.microsoft.com/office/drawing/2014/main" id="{4424C1DB-867B-4A60-3487-9532EE020204}"/>
              </a:ext>
            </a:extLst>
          </p:cNvPr>
          <p:cNvCxnSpPr>
            <a:cxnSpLocks noChangeAspect="1"/>
          </p:cNvCxnSpPr>
          <p:nvPr/>
        </p:nvCxnSpPr>
        <p:spPr>
          <a:xfrm flipV="1">
            <a:off x="3563936" y="1536515"/>
            <a:ext cx="548640" cy="6121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1389122-A83A-E740-90BF-545BEDAC953E}"/>
              </a:ext>
            </a:extLst>
          </p:cNvPr>
          <p:cNvCxnSpPr>
            <a:cxnSpLocks noChangeAspect="1"/>
          </p:cNvCxnSpPr>
          <p:nvPr/>
        </p:nvCxnSpPr>
        <p:spPr>
          <a:xfrm rot="5400000" flipV="1">
            <a:off x="8047674" y="1517465"/>
            <a:ext cx="612140" cy="5486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D644999-CD84-F7A4-FDC2-7B95B0BBB238}"/>
              </a:ext>
            </a:extLst>
          </p:cNvPr>
          <p:cNvCxnSpPr>
            <a:cxnSpLocks noChangeAspect="1"/>
          </p:cNvCxnSpPr>
          <p:nvPr/>
        </p:nvCxnSpPr>
        <p:spPr>
          <a:xfrm>
            <a:off x="3563936" y="4770365"/>
            <a:ext cx="548640" cy="6121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5468F9E-DAAB-7094-740A-87A617AC5407}"/>
              </a:ext>
            </a:extLst>
          </p:cNvPr>
          <p:cNvCxnSpPr>
            <a:cxnSpLocks noChangeAspect="1"/>
          </p:cNvCxnSpPr>
          <p:nvPr/>
        </p:nvCxnSpPr>
        <p:spPr>
          <a:xfrm rot="16200000">
            <a:off x="8047674" y="4852915"/>
            <a:ext cx="612140" cy="5486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2FEA730-379D-4747-ADD0-920542CB8DC2}"/>
              </a:ext>
            </a:extLst>
          </p:cNvPr>
          <p:cNvCxnSpPr>
            <a:cxnSpLocks/>
          </p:cNvCxnSpPr>
          <p:nvPr/>
        </p:nvCxnSpPr>
        <p:spPr>
          <a:xfrm>
            <a:off x="4074034" y="3332203"/>
            <a:ext cx="1054558" cy="0"/>
          </a:xfrm>
          <a:prstGeom prst="straightConnector1">
            <a:avLst/>
          </a:prstGeom>
          <a:ln w="38100">
            <a:solidFill>
              <a:schemeClr val="tx1">
                <a:lumMod val="50000"/>
                <a:lumOff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C5CE38B-4709-CE43-A22A-2B7CF708E5DE}"/>
              </a:ext>
            </a:extLst>
          </p:cNvPr>
          <p:cNvCxnSpPr>
            <a:cxnSpLocks/>
          </p:cNvCxnSpPr>
          <p:nvPr/>
        </p:nvCxnSpPr>
        <p:spPr>
          <a:xfrm rot="16200000" flipH="1" flipV="1">
            <a:off x="7608736" y="2806424"/>
            <a:ext cx="0" cy="1051560"/>
          </a:xfrm>
          <a:prstGeom prst="straightConnector1">
            <a:avLst/>
          </a:prstGeom>
          <a:ln w="38100">
            <a:solidFill>
              <a:schemeClr val="tx1">
                <a:lumMod val="50000"/>
                <a:lumOff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aphicFrame>
        <p:nvGraphicFramePr>
          <p:cNvPr id="33" name="Table 32">
            <a:extLst>
              <a:ext uri="{FF2B5EF4-FFF2-40B4-BE49-F238E27FC236}">
                <a16:creationId xmlns:a16="http://schemas.microsoft.com/office/drawing/2014/main" id="{3836EF50-1681-1FC8-7395-9633710C8E91}"/>
              </a:ext>
            </a:extLst>
          </p:cNvPr>
          <p:cNvGraphicFramePr>
            <a:graphicFrameLocks noGrp="1"/>
          </p:cNvGraphicFramePr>
          <p:nvPr>
            <p:extLst>
              <p:ext uri="{D42A27DB-BD31-4B8C-83A1-F6EECF244321}">
                <p14:modId xmlns:p14="http://schemas.microsoft.com/office/powerpoint/2010/main" val="3932191937"/>
              </p:ext>
            </p:extLst>
          </p:nvPr>
        </p:nvGraphicFramePr>
        <p:xfrm>
          <a:off x="4245992" y="4265799"/>
          <a:ext cx="3697288" cy="2370890"/>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rtl="0" fontAlgn="ctr"/>
                      <a:r>
                        <a:rPr lang="pt-BR" sz="1800" u="none" strike="noStrike">
                          <a:effectLst/>
                          <a:latin typeface="Century Gothic" panose="020B0502020202020204" pitchFamily="34" charset="0"/>
                        </a:rPr>
                        <a:t>INOVAÇÃO E APRENDIZADO</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9"/>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rtl="0" fontAlgn="t"/>
                      <a:r>
                        <a:rPr lang="pt-BR" sz="1600" u="none" strike="noStrike">
                          <a:solidFill>
                            <a:schemeClr val="bg2"/>
                          </a:solidFill>
                          <a:effectLst/>
                          <a:latin typeface="Courier" pitchFamily="2" charset="0"/>
                        </a:rPr>
                        <a:t>perspectiva</a:t>
                      </a: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57175">
                <a:tc>
                  <a:txBody>
                    <a:bodyPr/>
                    <a:lstStyle/>
                    <a:p>
                      <a:pPr algn="l" rtl="0" fontAlgn="ctr"/>
                      <a:r>
                        <a:rPr lang="pt-BR" sz="1100" u="none" strike="noStrike">
                          <a:effectLst/>
                          <a:latin typeface="Century Gothic" panose="020B0502020202020204" pitchFamily="34" charset="0"/>
                        </a:rPr>
                        <a:t>Objetivos</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9FF"/>
                    </a:solidFill>
                  </a:tcPr>
                </a:tc>
                <a:tc>
                  <a:txBody>
                    <a:bodyPr/>
                    <a:lstStyle/>
                    <a:p>
                      <a:pPr algn="l" rtl="0" fontAlgn="ctr"/>
                      <a:r>
                        <a:rPr lang="pt-BR" sz="1100" u="none" strike="noStrike">
                          <a:effectLst/>
                          <a:latin typeface="Century Gothic" panose="020B0502020202020204" pitchFamily="34" charset="0"/>
                        </a:rPr>
                        <a:t>Medidas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9FF"/>
                    </a:solidFill>
                  </a:tcPr>
                </a:tc>
                <a:extLst>
                  <a:ext uri="{0D108BD9-81ED-4DB2-BD59-A6C34878D82A}">
                    <a16:rowId xmlns:a16="http://schemas.microsoft.com/office/drawing/2014/main" val="745125378"/>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graphicFrame>
        <p:nvGraphicFramePr>
          <p:cNvPr id="34" name="Table 33">
            <a:extLst>
              <a:ext uri="{FF2B5EF4-FFF2-40B4-BE49-F238E27FC236}">
                <a16:creationId xmlns:a16="http://schemas.microsoft.com/office/drawing/2014/main" id="{B03E014A-A450-A526-A5E4-C54E165B5531}"/>
              </a:ext>
            </a:extLst>
          </p:cNvPr>
          <p:cNvGraphicFramePr>
            <a:graphicFrameLocks noGrp="1"/>
          </p:cNvGraphicFramePr>
          <p:nvPr>
            <p:extLst>
              <p:ext uri="{D42A27DB-BD31-4B8C-83A1-F6EECF244321}">
                <p14:modId xmlns:p14="http://schemas.microsoft.com/office/powerpoint/2010/main" val="3581187889"/>
              </p:ext>
            </p:extLst>
          </p:nvPr>
        </p:nvGraphicFramePr>
        <p:xfrm>
          <a:off x="204787" y="2278304"/>
          <a:ext cx="3697288" cy="2370890"/>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rtl="0" fontAlgn="ctr"/>
                      <a:r>
                        <a:rPr lang="pt-BR" sz="1800" u="none" strike="noStrike">
                          <a:effectLst/>
                          <a:latin typeface="Century Gothic" panose="020B0502020202020204" pitchFamily="34" charset="0"/>
                        </a:rPr>
                        <a:t>CLIENTE</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3E2D4"/>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rtl="0" fontAlgn="t"/>
                      <a:r>
                        <a:rPr lang="pt-BR" sz="1600" u="none" strike="noStrike">
                          <a:solidFill>
                            <a:schemeClr val="bg2"/>
                          </a:solidFill>
                          <a:effectLst/>
                          <a:latin typeface="Courier" pitchFamily="2" charset="0"/>
                        </a:rPr>
                        <a:t>perspectiva</a:t>
                      </a: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57175">
                <a:tc>
                  <a:txBody>
                    <a:bodyPr/>
                    <a:lstStyle/>
                    <a:p>
                      <a:pPr algn="l" rtl="0" fontAlgn="ctr"/>
                      <a:r>
                        <a:rPr lang="pt-BR" sz="1100" u="none" strike="noStrike">
                          <a:effectLst/>
                          <a:latin typeface="Century Gothic" panose="020B0502020202020204" pitchFamily="34" charset="0"/>
                        </a:rPr>
                        <a:t>Objetivos</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F2EC"/>
                    </a:solidFill>
                  </a:tcPr>
                </a:tc>
                <a:tc>
                  <a:txBody>
                    <a:bodyPr/>
                    <a:lstStyle/>
                    <a:p>
                      <a:pPr algn="l" rtl="0" fontAlgn="ctr"/>
                      <a:r>
                        <a:rPr lang="pt-BR" sz="1100" u="none" strike="noStrike">
                          <a:effectLst/>
                          <a:latin typeface="Century Gothic" panose="020B0502020202020204" pitchFamily="34" charset="0"/>
                        </a:rPr>
                        <a:t>Medidas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F2EC"/>
                    </a:solidFill>
                  </a:tcPr>
                </a:tc>
                <a:extLst>
                  <a:ext uri="{0D108BD9-81ED-4DB2-BD59-A6C34878D82A}">
                    <a16:rowId xmlns:a16="http://schemas.microsoft.com/office/drawing/2014/main" val="745125378"/>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18288"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182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18288"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182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graphicFrame>
        <p:nvGraphicFramePr>
          <p:cNvPr id="35" name="Table 34">
            <a:extLst>
              <a:ext uri="{FF2B5EF4-FFF2-40B4-BE49-F238E27FC236}">
                <a16:creationId xmlns:a16="http://schemas.microsoft.com/office/drawing/2014/main" id="{86084D9F-6EF1-6611-7285-4636AD15E6CA}"/>
              </a:ext>
            </a:extLst>
          </p:cNvPr>
          <p:cNvGraphicFramePr>
            <a:graphicFrameLocks noGrp="1"/>
          </p:cNvGraphicFramePr>
          <p:nvPr>
            <p:extLst>
              <p:ext uri="{D42A27DB-BD31-4B8C-83A1-F6EECF244321}">
                <p14:modId xmlns:p14="http://schemas.microsoft.com/office/powerpoint/2010/main" val="611770561"/>
              </p:ext>
            </p:extLst>
          </p:nvPr>
        </p:nvGraphicFramePr>
        <p:xfrm>
          <a:off x="8289925" y="2276641"/>
          <a:ext cx="3697288" cy="2338414"/>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rtl="0" fontAlgn="ctr"/>
                      <a:r>
                        <a:rPr lang="pt-BR" sz="1800" u="none" strike="noStrike">
                          <a:effectLst/>
                          <a:latin typeface="Century Gothic" panose="020B0502020202020204" pitchFamily="34" charset="0"/>
                        </a:rPr>
                        <a:t>CLIENTE</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9D3E4"/>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rtl="0" fontAlgn="t"/>
                      <a:r>
                        <a:rPr lang="pt-BR" sz="1600" u="none" strike="noStrike">
                          <a:solidFill>
                            <a:schemeClr val="bg2"/>
                          </a:solidFill>
                          <a:effectLst/>
                          <a:latin typeface="Courier" pitchFamily="2" charset="0"/>
                        </a:rPr>
                        <a:t>perspectiva</a:t>
                      </a: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24699">
                <a:tc>
                  <a:txBody>
                    <a:bodyPr/>
                    <a:lstStyle/>
                    <a:p>
                      <a:pPr algn="l" rtl="0" fontAlgn="ctr"/>
                      <a:r>
                        <a:rPr lang="pt-BR" sz="1100" u="none" strike="noStrike">
                          <a:effectLst/>
                          <a:latin typeface="Century Gothic" panose="020B0502020202020204" pitchFamily="34" charset="0"/>
                        </a:rPr>
                        <a:t>Objetivos</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F1FB"/>
                    </a:solidFill>
                  </a:tcPr>
                </a:tc>
                <a:tc>
                  <a:txBody>
                    <a:bodyPr/>
                    <a:lstStyle/>
                    <a:p>
                      <a:pPr algn="l" rtl="0" fontAlgn="ctr"/>
                      <a:r>
                        <a:rPr lang="pt-BR" sz="1100" u="none" strike="noStrike">
                          <a:effectLst/>
                          <a:latin typeface="Century Gothic" panose="020B0502020202020204" pitchFamily="34" charset="0"/>
                        </a:rPr>
                        <a:t>Medidas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F1FB"/>
                    </a:solidFill>
                  </a:tcPr>
                </a:tc>
                <a:extLst>
                  <a:ext uri="{0D108BD9-81ED-4DB2-BD59-A6C34878D82A}">
                    <a16:rowId xmlns:a16="http://schemas.microsoft.com/office/drawing/2014/main" val="745125378"/>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a:solidFill>
                          <a:srgbClr val="000000"/>
                        </a:solidFill>
                        <a:effectLst/>
                        <a:latin typeface="Century Gothic" panose="020B0502020202020204" pitchFamily="34" charset="0"/>
                      </a:endParaRP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graphicFrame>
        <p:nvGraphicFramePr>
          <p:cNvPr id="36" name="Table 35">
            <a:extLst>
              <a:ext uri="{FF2B5EF4-FFF2-40B4-BE49-F238E27FC236}">
                <a16:creationId xmlns:a16="http://schemas.microsoft.com/office/drawing/2014/main" id="{15BEDEED-59A0-0817-5289-6C156C942228}"/>
              </a:ext>
            </a:extLst>
          </p:cNvPr>
          <p:cNvGraphicFramePr>
            <a:graphicFrameLocks noGrp="1"/>
          </p:cNvGraphicFramePr>
          <p:nvPr>
            <p:extLst>
              <p:ext uri="{D42A27DB-BD31-4B8C-83A1-F6EECF244321}">
                <p14:modId xmlns:p14="http://schemas.microsoft.com/office/powerpoint/2010/main" val="701550198"/>
              </p:ext>
            </p:extLst>
          </p:nvPr>
        </p:nvGraphicFramePr>
        <p:xfrm>
          <a:off x="4505740" y="2741583"/>
          <a:ext cx="3193774" cy="1284843"/>
        </p:xfrm>
        <a:graphic>
          <a:graphicData uri="http://schemas.openxmlformats.org/drawingml/2006/table">
            <a:tbl>
              <a:tblPr>
                <a:tableStyleId>{5C22544A-7EE6-4342-B048-85BDC9FD1C3A}</a:tableStyleId>
              </a:tblPr>
              <a:tblGrid>
                <a:gridCol w="3193774">
                  <a:extLst>
                    <a:ext uri="{9D8B030D-6E8A-4147-A177-3AD203B41FA5}">
                      <a16:colId xmlns:a16="http://schemas.microsoft.com/office/drawing/2014/main" val="641871956"/>
                    </a:ext>
                  </a:extLst>
                </a:gridCol>
              </a:tblGrid>
              <a:tr h="277678">
                <a:tc>
                  <a:txBody>
                    <a:bodyPr/>
                    <a:lstStyle/>
                    <a:p>
                      <a:pPr algn="ctr" rtl="0" fontAlgn="t"/>
                      <a:r>
                        <a:rPr lang="pt-BR" sz="1600" u="none" strike="noStrike">
                          <a:solidFill>
                            <a:schemeClr val="bg2"/>
                          </a:solidFill>
                          <a:effectLst/>
                          <a:latin typeface="Courier" pitchFamily="2" charset="0"/>
                        </a:rPr>
                        <a:t>declaração da visão</a:t>
                      </a: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958552803"/>
                  </a:ext>
                </a:extLst>
              </a:tr>
              <a:tr h="1007165">
                <a:tc>
                  <a:txBody>
                    <a:bodyPr/>
                    <a:lstStyle/>
                    <a:p>
                      <a:pPr algn="ctr" fontAlgn="ctr"/>
                      <a:endParaRPr lang="en-US" sz="1400" b="0" i="0" u="none" strike="noStrike" dirty="0">
                        <a:solidFill>
                          <a:srgbClr val="000000"/>
                        </a:solidFill>
                        <a:effectLst/>
                        <a:latin typeface="Century Gothic" panose="020B0502020202020204" pitchFamily="34" charset="0"/>
                      </a:endParaRPr>
                    </a:p>
                  </a:txBody>
                  <a:tcPr marL="45720" marR="4572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5125378"/>
                  </a:ext>
                </a:extLst>
              </a:tr>
            </a:tbl>
          </a:graphicData>
        </a:graphic>
      </p:graphicFrame>
    </p:spTree>
    <p:extLst>
      <p:ext uri="{BB962C8B-B14F-4D97-AF65-F5344CB8AC3E}">
        <p14:creationId xmlns:p14="http://schemas.microsoft.com/office/powerpoint/2010/main" val="3851421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4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15405</TotalTime>
  <Words>475</Words>
  <Application>Microsoft Office PowerPoint</Application>
  <PresentationFormat>Widescreen</PresentationFormat>
  <Paragraphs>69</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Ricky Nan</cp:lastModifiedBy>
  <cp:revision>318</cp:revision>
  <cp:lastPrinted>2024-02-20T23:48:17Z</cp:lastPrinted>
  <dcterms:created xsi:type="dcterms:W3CDTF">2021-07-07T23:54:57Z</dcterms:created>
  <dcterms:modified xsi:type="dcterms:W3CDTF">2024-09-19T08:35:21Z</dcterms:modified>
</cp:coreProperties>
</file>